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3" r:id="rId5"/>
    <p:sldId id="329" r:id="rId6"/>
    <p:sldId id="284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96"/>
    <a:srgbClr val="3BACC1"/>
    <a:srgbClr val="DEDB00"/>
    <a:srgbClr val="EBF4EA"/>
    <a:srgbClr val="96BF0D"/>
    <a:srgbClr val="38A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6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99F1D-74B5-47FD-88AB-AAC7A7C4FE7C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8796-4010-456D-B9A0-6284A03C0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CE54E85-4D8B-4251-B486-2A6401294DB2}"/>
              </a:ext>
            </a:extLst>
          </p:cNvPr>
          <p:cNvSpPr txBox="1"/>
          <p:nvPr/>
        </p:nvSpPr>
        <p:spPr>
          <a:xfrm>
            <a:off x="2158035" y="233651"/>
            <a:ext cx="2885020" cy="984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l-GR" sz="1800" i="1" dirty="0">
                <a:latin typeface="TT Norms Regular" pitchFamily="50" charset="0"/>
                <a:cs typeface="Calibri" panose="020F0502020204030204" pitchFamily="34" charset="0"/>
              </a:rPr>
              <a:t> </a:t>
            </a:r>
            <a:r>
              <a:rPr lang="el-GR" sz="1800" i="1" dirty="0">
                <a:latin typeface="+mn-lt"/>
                <a:cs typeface="Calibri" panose="020F0502020204030204" pitchFamily="34" charset="0"/>
              </a:rPr>
              <a:t>Ένα ολιστικό πλαίσιο για την </a:t>
            </a:r>
            <a:r>
              <a:rPr lang="el-GR" sz="1800" b="1" i="1" dirty="0">
                <a:solidFill>
                  <a:srgbClr val="18A096"/>
                </a:solidFill>
                <a:latin typeface="+mn-lt"/>
                <a:cs typeface="Calibri" panose="020F0502020204030204" pitchFamily="34" charset="0"/>
              </a:rPr>
              <a:t>ενίσχυση</a:t>
            </a:r>
            <a:r>
              <a:rPr lang="el-GR" sz="1800" i="1" dirty="0">
                <a:latin typeface="+mn-lt"/>
                <a:cs typeface="Calibri" panose="020F0502020204030204" pitchFamily="34" charset="0"/>
              </a:rPr>
              <a:t> της ικανότητας των ΜΜΕ να αυξήσουν την </a:t>
            </a:r>
            <a:r>
              <a:rPr lang="el-GR" sz="1800" b="1" i="1" dirty="0">
                <a:solidFill>
                  <a:srgbClr val="18A096"/>
                </a:solidFill>
                <a:latin typeface="+mn-lt"/>
                <a:cs typeface="Calibri" panose="020F0502020204030204" pitchFamily="34" charset="0"/>
              </a:rPr>
              <a:t>ενεργειακή</a:t>
            </a:r>
            <a:r>
              <a:rPr lang="el-GR" sz="1800" b="1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l-GR" sz="1800" b="0" i="1" dirty="0">
                <a:latin typeface="+mn-lt"/>
                <a:cs typeface="Calibri" panose="020F0502020204030204" pitchFamily="34" charset="0"/>
              </a:rPr>
              <a:t>τους</a:t>
            </a:r>
            <a:r>
              <a:rPr lang="el-GR" sz="1800" b="1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l-GR" sz="1800" b="1" i="1" dirty="0">
                <a:solidFill>
                  <a:srgbClr val="18A096"/>
                </a:solidFill>
                <a:latin typeface="+mn-lt"/>
                <a:cs typeface="Calibri" panose="020F0502020204030204" pitchFamily="34" charset="0"/>
              </a:rPr>
              <a:t>απόδοση</a:t>
            </a:r>
          </a:p>
        </p:txBody>
      </p:sp>
      <p:grpSp>
        <p:nvGrpSpPr>
          <p:cNvPr id="28" name="Group 16">
            <a:extLst>
              <a:ext uri="{FF2B5EF4-FFF2-40B4-BE49-F238E27FC236}">
                <a16:creationId xmlns:a16="http://schemas.microsoft.com/office/drawing/2014/main" id="{EC89EEE1-6779-432E-9A52-98EDAA5697BC}"/>
              </a:ext>
            </a:extLst>
          </p:cNvPr>
          <p:cNvGrpSpPr/>
          <p:nvPr userDrawn="1"/>
        </p:nvGrpSpPr>
        <p:grpSpPr>
          <a:xfrm>
            <a:off x="193963" y="5988126"/>
            <a:ext cx="5356831" cy="733349"/>
            <a:chOff x="193963" y="5988126"/>
            <a:chExt cx="5356831" cy="733349"/>
          </a:xfrm>
        </p:grpSpPr>
        <p:pic>
          <p:nvPicPr>
            <p:cNvPr id="29" name="Εικόνα 4">
              <a:extLst>
                <a:ext uri="{FF2B5EF4-FFF2-40B4-BE49-F238E27FC236}">
                  <a16:creationId xmlns:a16="http://schemas.microsoft.com/office/drawing/2014/main" id="{1C4CFE91-0FF6-434D-AAC6-3782C989CFD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963" y="5988126"/>
              <a:ext cx="1110340" cy="733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9EA015-C829-4021-ABBA-EF77CD5577D2}"/>
                </a:ext>
              </a:extLst>
            </p:cNvPr>
            <p:cNvSpPr txBox="1"/>
            <p:nvPr/>
          </p:nvSpPr>
          <p:spPr>
            <a:xfrm>
              <a:off x="1361911" y="6059572"/>
              <a:ext cx="418888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i="0" dirty="0"/>
                <a:t>Αυτό το έργο χρηματοδοτείται από το πρόγραμμα έρευνας και καινοτομίας της Ευρωπαϊκής Ένωσης </a:t>
              </a:r>
              <a:r>
                <a:rPr lang="el-GR" sz="1100" i="0" dirty="0" err="1"/>
                <a:t>Horizon</a:t>
              </a:r>
              <a:r>
                <a:rPr lang="el-GR" sz="1100" i="0" dirty="0"/>
                <a:t> 2020 βάσει της συμφωνίας επιχορήγησης με αριθμό 847132.</a:t>
              </a:r>
              <a:endParaRPr lang="en-US" sz="1100" i="0" dirty="0">
                <a:latin typeface="TT Norms Regular" pitchFamily="50" charset="0"/>
              </a:endParaRPr>
            </a:p>
          </p:txBody>
        </p:sp>
      </p:grpSp>
      <p:sp>
        <p:nvSpPr>
          <p:cNvPr id="32" name="Θέση εικόνας 35">
            <a:extLst>
              <a:ext uri="{FF2B5EF4-FFF2-40B4-BE49-F238E27FC236}">
                <a16:creationId xmlns:a16="http://schemas.microsoft.com/office/drawing/2014/main" id="{33E8A1DA-D8FD-4B31-82E9-403479841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48214" y="185662"/>
            <a:ext cx="1023154" cy="10220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TT Norms Regular" pitchFamily="50" charset="0"/>
              </a:defRPr>
            </a:lvl1pPr>
          </a:lstStyle>
          <a:p>
            <a:r>
              <a:rPr lang="en-US"/>
              <a:t>Partner’s logo</a:t>
            </a:r>
          </a:p>
        </p:txBody>
      </p:sp>
      <p:sp>
        <p:nvSpPr>
          <p:cNvPr id="34" name="Θέση κειμένου 20">
            <a:extLst>
              <a:ext uri="{FF2B5EF4-FFF2-40B4-BE49-F238E27FC236}">
                <a16:creationId xmlns:a16="http://schemas.microsoft.com/office/drawing/2014/main" id="{8B0D500A-143E-4FF7-972D-151274FDE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7962" y="2985940"/>
            <a:ext cx="9236075" cy="8491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DD0A6371-46DA-48B3-937A-2AE2E1977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963" y="185662"/>
            <a:ext cx="1624811" cy="2064466"/>
          </a:xfrm>
          <a:prstGeom prst="rect">
            <a:avLst/>
          </a:prstGeom>
        </p:spPr>
      </p:pic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7D14C0EB-3F0C-4D8A-B330-8759E59E17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313" y="1509713"/>
            <a:ext cx="8721725" cy="739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>
                <a:latin typeface="TT Norms Regular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Event’s name</a:t>
            </a:r>
            <a:endParaRPr lang="el-GR" dirty="0"/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016311D8-EF87-410C-A7DC-86B95E4078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2311" y="1061048"/>
            <a:ext cx="5111728" cy="3883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u="sng">
                <a:latin typeface="TT Norms Regular" pitchFamily="50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Event type (Workshop / Meeting / </a:t>
            </a:r>
            <a:r>
              <a:rPr lang="en-US" err="1"/>
              <a:t>etc</a:t>
            </a:r>
            <a:r>
              <a:rPr lang="en-US"/>
              <a:t>)</a:t>
            </a:r>
            <a:endParaRPr lang="el-GR"/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id="{1395FE7D-3F65-42CE-AA76-576D3E9964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7963" y="5167313"/>
            <a:ext cx="9236075" cy="307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TT Norms Regular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and date of event</a:t>
            </a:r>
          </a:p>
        </p:txBody>
      </p:sp>
      <p:sp>
        <p:nvSpPr>
          <p:cNvPr id="20" name="Θέση κειμένου 19">
            <a:extLst>
              <a:ext uri="{FF2B5EF4-FFF2-40B4-BE49-F238E27FC236}">
                <a16:creationId xmlns:a16="http://schemas.microsoft.com/office/drawing/2014/main" id="{074A20CD-C3B3-4460-B472-829D2729F3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7963" y="3994150"/>
            <a:ext cx="9236076" cy="10175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latin typeface="TT Norms Regular" pitchFamily="50" charset="0"/>
              </a:defRPr>
            </a:lvl1pPr>
          </a:lstStyle>
          <a:p>
            <a:pPr lvl="0"/>
            <a:r>
              <a:rPr lang="en-US"/>
              <a:t>Presenter’s name </a:t>
            </a:r>
            <a:br>
              <a:rPr lang="en-US"/>
            </a:br>
            <a:r>
              <a:rPr lang="en-US"/>
              <a:t>Affiliation</a:t>
            </a:r>
            <a:br>
              <a:rPr lang="en-US"/>
            </a:br>
            <a:r>
              <a:rPr lang="en-US"/>
              <a:t>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7503-27DB-43A4-850E-744C481FBE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18" y="269904"/>
            <a:ext cx="849132" cy="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7DF0F4-2B97-473B-8569-374293F00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926" y="189274"/>
            <a:ext cx="9517046" cy="102722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Norms Regular" pitchFamily="50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FFBCCBA-3A1B-4923-97B7-463715055EC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51" y="6228080"/>
            <a:ext cx="740410" cy="4933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7E642B-574B-436D-92E3-BECCF0277150}"/>
              </a:ext>
            </a:extLst>
          </p:cNvPr>
          <p:cNvSpPr txBox="1"/>
          <p:nvPr userDrawn="1"/>
        </p:nvSpPr>
        <p:spPr>
          <a:xfrm>
            <a:off x="8024282" y="6197448"/>
            <a:ext cx="4167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i="0" dirty="0"/>
              <a:t>Αυτό το έργο χρηματοδοτείται από το πρόγραμμα έρευνας και καινοτομίας της Ευρωπαϊκής Ένωσης </a:t>
            </a:r>
            <a:r>
              <a:rPr lang="el-GR" sz="1000" i="0" dirty="0" err="1"/>
              <a:t>Horizon</a:t>
            </a:r>
            <a:r>
              <a:rPr lang="el-GR" sz="1000" i="0" dirty="0"/>
              <a:t> 2020 βάσει της συμφωνίας επιχορήγησης με αριθμό 847132.</a:t>
            </a:r>
            <a:endParaRPr lang="en-US" sz="1000" i="0" dirty="0">
              <a:latin typeface="TT Norms Regular" pitchFamily="50" charset="0"/>
            </a:endParaRPr>
          </a:p>
        </p:txBody>
      </p:sp>
      <p:sp>
        <p:nvSpPr>
          <p:cNvPr id="18" name="Θέση αριθμού διαφάνειας 14">
            <a:extLst>
              <a:ext uri="{FF2B5EF4-FFF2-40B4-BE49-F238E27FC236}">
                <a16:creationId xmlns:a16="http://schemas.microsoft.com/office/drawing/2014/main" id="{96924EDD-0081-4559-A89A-87FD1386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44419" y="6292215"/>
            <a:ext cx="723900" cy="365124"/>
          </a:xfrm>
          <a:prstGeom prst="rect">
            <a:avLst/>
          </a:prstGeom>
        </p:spPr>
        <p:txBody>
          <a:bodyPr/>
          <a:lstStyle>
            <a:lvl1pPr>
              <a:defRPr>
                <a:latin typeface="TT Norms Regular" pitchFamily="50" charset="0"/>
              </a:defRPr>
            </a:lvl1pPr>
          </a:lstStyle>
          <a:p>
            <a:fld id="{4D2C2D9E-9A3D-48B7-9D20-88A0BF5D47E1}" type="slidenum">
              <a:rPr lang="el-GR" sz="1600" b="1" smtClean="0"/>
              <a:pPr/>
              <a:t>‹#›</a:t>
            </a:fld>
            <a:endParaRPr lang="el-GR" sz="1600" b="1"/>
          </a:p>
        </p:txBody>
      </p: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78AAEAA1-D576-411A-841A-C444D315C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488" y="152065"/>
            <a:ext cx="837746" cy="1064431"/>
          </a:xfrm>
          <a:prstGeom prst="rect">
            <a:avLst/>
          </a:prstGeom>
        </p:spPr>
      </p:pic>
      <p:sp>
        <p:nvSpPr>
          <p:cNvPr id="13" name="Θέση εικόνας 35">
            <a:extLst>
              <a:ext uri="{FF2B5EF4-FFF2-40B4-BE49-F238E27FC236}">
                <a16:creationId xmlns:a16="http://schemas.microsoft.com/office/drawing/2014/main" id="{DF6C0DC3-0653-4585-A91A-13AD5A06F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48196" y="184799"/>
            <a:ext cx="1023154" cy="1050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TT Norms Regular" pitchFamily="50" charset="0"/>
              </a:defRPr>
            </a:lvl1pPr>
          </a:lstStyle>
          <a:p>
            <a:r>
              <a:rPr lang="en-US"/>
              <a:t>Partner’s logo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CF21363-EED2-43A8-8CF4-B8C88999B8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7488" y="1448588"/>
            <a:ext cx="11853862" cy="4547400"/>
          </a:xfrm>
          <a:prstGeom prst="rect">
            <a:avLst/>
          </a:prstGeom>
        </p:spPr>
        <p:txBody>
          <a:bodyPr/>
          <a:lstStyle>
            <a:lvl1pPr>
              <a:defRPr>
                <a:latin typeface="TT Norms Regular" pitchFamily="50" charset="0"/>
              </a:defRPr>
            </a:lvl1pPr>
            <a:lvl2pPr>
              <a:defRPr>
                <a:latin typeface="TT Norms Regular" pitchFamily="50" charset="0"/>
              </a:defRPr>
            </a:lvl2pPr>
            <a:lvl3pPr>
              <a:defRPr>
                <a:latin typeface="TT Norms Regular" pitchFamily="50" charset="0"/>
              </a:defRPr>
            </a:lvl3pPr>
          </a:lstStyle>
          <a:p>
            <a:pPr lvl="0"/>
            <a:r>
              <a:rPr lang="en-US"/>
              <a:t>First level</a:t>
            </a:r>
            <a:endParaRPr lang="el-GR"/>
          </a:p>
          <a:p>
            <a:pPr lvl="1"/>
            <a:r>
              <a:rPr lang="en-US"/>
              <a:t>Second level</a:t>
            </a:r>
            <a:endParaRPr lang="el-GR"/>
          </a:p>
          <a:p>
            <a:pPr lvl="2"/>
            <a:r>
              <a:rPr lang="en-US"/>
              <a:t>Third level</a:t>
            </a:r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FDCA-7B46-4826-90ED-5BC32CBD5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18" y="269904"/>
            <a:ext cx="849132" cy="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F9FAC121-232F-48F3-8D1F-538278CFD02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3BACC1"/>
              </a:gs>
              <a:gs pos="68000">
                <a:srgbClr val="38A962"/>
              </a:gs>
              <a:gs pos="30000">
                <a:srgbClr val="18A096"/>
              </a:gs>
              <a:gs pos="100000">
                <a:srgbClr val="DEDB00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889F124C-1663-43EF-9F67-A181CC9FE6FD}"/>
              </a:ext>
            </a:extLst>
          </p:cNvPr>
          <p:cNvGrpSpPr/>
          <p:nvPr userDrawn="1"/>
        </p:nvGrpSpPr>
        <p:grpSpPr>
          <a:xfrm>
            <a:off x="8203562" y="5919907"/>
            <a:ext cx="3988438" cy="769441"/>
            <a:chOff x="225063" y="5935432"/>
            <a:chExt cx="3780709" cy="769441"/>
          </a:xfrm>
        </p:grpSpPr>
        <p:pic>
          <p:nvPicPr>
            <p:cNvPr id="8" name="Εικόνα 4">
              <a:extLst>
                <a:ext uri="{FF2B5EF4-FFF2-40B4-BE49-F238E27FC236}">
                  <a16:creationId xmlns:a16="http://schemas.microsoft.com/office/drawing/2014/main" id="{A6580125-7EE5-4C2B-B220-24A501CBBAA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063" y="5945212"/>
              <a:ext cx="1110340" cy="733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7BFB02-BD34-46AA-BEF2-4907E5A9AA61}"/>
                </a:ext>
              </a:extLst>
            </p:cNvPr>
            <p:cNvSpPr txBox="1"/>
            <p:nvPr userDrawn="1"/>
          </p:nvSpPr>
          <p:spPr>
            <a:xfrm>
              <a:off x="1335403" y="5935432"/>
              <a:ext cx="2670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100" i="0" dirty="0"/>
                <a:t>Αυτό το έργο χρηματοδοτείται από το πρόγραμμα έρευνας και καινοτομίας της Ευρωπαϊκής Ένωσης </a:t>
              </a:r>
              <a:r>
                <a:rPr lang="el-GR" sz="1100" i="0" dirty="0" err="1"/>
                <a:t>Horizon</a:t>
              </a:r>
              <a:r>
                <a:rPr lang="el-GR" sz="1100" i="0" dirty="0"/>
                <a:t> 2020 βάσει της συμφωνίας επιχορήγησης με αριθμό 847132. </a:t>
              </a:r>
              <a:endParaRPr lang="el-GR" sz="1100" b="0" i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47333262-07F4-4BAC-B86C-D02BB4832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5" y="209393"/>
            <a:ext cx="1812116" cy="22921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80BA7F-AEEB-4158-80E3-D15E8EC4A937}"/>
              </a:ext>
            </a:extLst>
          </p:cNvPr>
          <p:cNvSpPr txBox="1"/>
          <p:nvPr userDrawn="1"/>
        </p:nvSpPr>
        <p:spPr>
          <a:xfrm>
            <a:off x="320997" y="1585621"/>
            <a:ext cx="1155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+mn-lt"/>
              </a:rPr>
              <a:t>Ευχαριστώ για την προσοχή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chemeClr val="bg1"/>
                </a:solidFill>
                <a:latin typeface="+mn-lt"/>
              </a:rPr>
              <a:t>σας!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EDD4DDA8-CD04-4FC5-928C-43C3E54065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8094" y="5615297"/>
            <a:ext cx="3621249" cy="25164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4ECAFCA-EA8C-41CA-9DA8-4650360DB1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915" y="5001700"/>
            <a:ext cx="2908768" cy="1722568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762FC0-2B49-45D1-9ADD-4659E1712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915" y="2811464"/>
            <a:ext cx="11690998" cy="9151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T Norms Bold" pitchFamily="50" charset="0"/>
              </a:defRPr>
            </a:lvl1pPr>
            <a:lvl2pPr marL="0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30204F-A5C4-463B-9BB4-85F4B21935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18" y="269904"/>
            <a:ext cx="849132" cy="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98F2BF9B-4E34-4AD9-A9E4-0CC19C6F34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12" b="22694"/>
          <a:stretch/>
        </p:blipFill>
        <p:spPr>
          <a:xfrm>
            <a:off x="482338" y="1497803"/>
            <a:ext cx="11227323" cy="3102478"/>
          </a:xfrm>
          <a:prstGeom prst="rect">
            <a:avLst/>
          </a:prstGeom>
        </p:spPr>
      </p:pic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ADD0BD35-037A-4C2A-83AF-5CE6CA3DF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206630"/>
            <a:ext cx="12192000" cy="91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3ADF1-4CC3-49DF-988F-A83B5AF612CB}"/>
              </a:ext>
            </a:extLst>
          </p:cNvPr>
          <p:cNvSpPr txBox="1"/>
          <p:nvPr userDrawn="1"/>
        </p:nvSpPr>
        <p:spPr>
          <a:xfrm>
            <a:off x="0" y="3299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18A096"/>
                </a:solidFill>
                <a:latin typeface="+mj-lt"/>
              </a:rPr>
              <a:t>Εταίροι</a:t>
            </a:r>
            <a:endParaRPr lang="en-US" sz="2800" b="1" dirty="0">
              <a:solidFill>
                <a:srgbClr val="18A0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23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7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christoforidis@uowm.g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4EF5F35-ECB5-4F39-822B-6EA9C2B12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3850" y="6303963"/>
            <a:ext cx="438150" cy="365125"/>
          </a:xfrm>
          <a:prstGeom prst="rect">
            <a:avLst/>
          </a:prstGeom>
        </p:spPr>
        <p:txBody>
          <a:bodyPr/>
          <a:lstStyle/>
          <a:p>
            <a:fld id="{4D2C2D9E-9A3D-48B7-9D20-88A0BF5D47E1}" type="slidenum">
              <a:rPr lang="el-GR" sz="1600" b="1" smtClean="0"/>
              <a:pPr/>
              <a:t>1</a:t>
            </a:fld>
            <a:endParaRPr lang="el-GR" sz="1600" b="1"/>
          </a:p>
        </p:txBody>
      </p:sp>
      <p:sp>
        <p:nvSpPr>
          <p:cNvPr id="16" name="Θέση κειμένου 38">
            <a:extLst>
              <a:ext uri="{FF2B5EF4-FFF2-40B4-BE49-F238E27FC236}">
                <a16:creationId xmlns:a16="http://schemas.microsoft.com/office/drawing/2014/main" id="{16874E04-73CB-4117-8DBA-55D21DB46B63}"/>
              </a:ext>
            </a:extLst>
          </p:cNvPr>
          <p:cNvSpPr txBox="1">
            <a:spLocks/>
          </p:cNvSpPr>
          <p:nvPr/>
        </p:nvSpPr>
        <p:spPr>
          <a:xfrm>
            <a:off x="1477962" y="5305119"/>
            <a:ext cx="9236075" cy="30710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T Norms Regular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+mn-lt"/>
              </a:rPr>
              <a:t>14 Δεκεμβρίου </a:t>
            </a:r>
            <a:r>
              <a:rPr lang="en-US" dirty="0">
                <a:latin typeface="+mn-lt"/>
              </a:rPr>
              <a:t>2021</a:t>
            </a:r>
          </a:p>
          <a:p>
            <a:endParaRPr lang="en-US" dirty="0"/>
          </a:p>
        </p:txBody>
      </p:sp>
      <p:sp>
        <p:nvSpPr>
          <p:cNvPr id="21" name="Θέση κειμένου 39">
            <a:extLst>
              <a:ext uri="{FF2B5EF4-FFF2-40B4-BE49-F238E27FC236}">
                <a16:creationId xmlns:a16="http://schemas.microsoft.com/office/drawing/2014/main" id="{977B38EE-A58B-4389-BE26-980126F17EE6}"/>
              </a:ext>
            </a:extLst>
          </p:cNvPr>
          <p:cNvSpPr txBox="1">
            <a:spLocks/>
          </p:cNvSpPr>
          <p:nvPr/>
        </p:nvSpPr>
        <p:spPr>
          <a:xfrm>
            <a:off x="1404810" y="4062620"/>
            <a:ext cx="9236076" cy="10175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T Norms Regular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000"/>
            </a:pPr>
            <a:r>
              <a:rPr lang="el-GR" dirty="0" err="1">
                <a:latin typeface="+mn-lt"/>
              </a:rPr>
              <a:t>Καθ</a:t>
            </a:r>
            <a:r>
              <a:rPr lang="el-GR" dirty="0">
                <a:latin typeface="+mn-lt"/>
              </a:rPr>
              <a:t>. Γιώργος Χριστοφορίδης</a:t>
            </a:r>
            <a:endParaRPr lang="en-US" dirty="0">
              <a:latin typeface="+mn-lt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l-GR" dirty="0" err="1">
                <a:latin typeface="+mn-lt"/>
              </a:rPr>
              <a:t>Τμ</a:t>
            </a:r>
            <a:r>
              <a:rPr lang="el-GR" dirty="0">
                <a:latin typeface="+mn-lt"/>
              </a:rPr>
              <a:t>. Ηλεκτρολόγων Μηχανικών &amp; Μηχανικών Υπολογιστών</a:t>
            </a:r>
            <a:endParaRPr lang="en-US" dirty="0">
              <a:latin typeface="+mn-lt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l-GR" dirty="0">
                <a:latin typeface="+mn-lt"/>
              </a:rPr>
              <a:t>Πανεπιστήμιο Δυτικής Μακεδονίας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3FFD4-E02F-4103-9A5A-758CCF8D3A3C}"/>
              </a:ext>
            </a:extLst>
          </p:cNvPr>
          <p:cNvSpPr txBox="1"/>
          <p:nvPr/>
        </p:nvSpPr>
        <p:spPr>
          <a:xfrm>
            <a:off x="1353312" y="2767507"/>
            <a:ext cx="10177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Εξοικονόμηση ενέργειας σε Μικρές και μεσαίες Επιχειρήσεις (</a:t>
            </a:r>
            <a:r>
              <a:rPr lang="el-GR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ΜμΕ</a:t>
            </a:r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και το Ευρωπαϊκό έργο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SMEmPower</a:t>
            </a:r>
            <a:endParaRPr lang="el-G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36A85-1740-4840-B286-B051361E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37"/>
            <a:ext cx="12192000" cy="58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4D5-0F6D-42C7-925F-722E7527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02" y="152698"/>
            <a:ext cx="9517046" cy="1027222"/>
          </a:xfrm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55AF5-528F-4AB4-BE33-50B00E1B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D9E-9A3D-48B7-9D20-88A0BF5D47E1}" type="slidenum">
              <a:rPr lang="el-GR" sz="1600" b="1" smtClean="0"/>
              <a:pPr/>
              <a:t>2</a:t>
            </a:fld>
            <a:endParaRPr lang="el-GR" sz="1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1F490-5FB9-4D41-9BB2-4FC503EEB0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8928" y="1302284"/>
            <a:ext cx="11883072" cy="5217388"/>
          </a:xfrm>
        </p:spPr>
        <p:txBody>
          <a:bodyPr/>
          <a:lstStyle/>
          <a:p>
            <a:r>
              <a:rPr lang="el-GR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Πως μπορούν να ενθαρρυνθούν οι </a:t>
            </a:r>
            <a:r>
              <a:rPr lang="el-GR" sz="2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ΜμΕ</a:t>
            </a:r>
            <a:r>
              <a:rPr lang="el-GR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 για να προχωρήσουν αρχικά σε ενεργειακούς ελέγχους και στη συνέχεια σε υλοποίηση των προτεινόμενων μέτρων?</a:t>
            </a:r>
          </a:p>
          <a:p>
            <a:r>
              <a:rPr lang="el-GR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Επιχορηγήσεις, φοροαπαλλαγές, δράσεις ενημέρωσης και καλές πρακτικές, </a:t>
            </a:r>
            <a:r>
              <a:rPr lang="en-US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ESCO’s, </a:t>
            </a:r>
            <a:r>
              <a:rPr lang="el-GR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</a:rPr>
              <a:t>χρηματοπιστωτικά προϊόντα, άλλα εργαλεία…..?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235D8-9752-4F70-BF3F-11779AA4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91" y="3279373"/>
            <a:ext cx="5137559" cy="2573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A8830-E129-4628-84D6-D86ACD7F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5" y="2984513"/>
            <a:ext cx="5586984" cy="37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3"/>
    </mc:Choice>
    <mc:Fallback>
      <p:transition spd="slow" advTm="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590D8BF2-C951-40B5-BEDD-9970DEB1C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err="1">
                <a:latin typeface="+mn-lt"/>
              </a:rPr>
              <a:t>Καθ</a:t>
            </a:r>
            <a:r>
              <a:rPr lang="el-GR" dirty="0">
                <a:latin typeface="+mn-lt"/>
              </a:rPr>
              <a:t>. Γιώργος Χριστοφορίδης</a:t>
            </a:r>
            <a:endParaRPr lang="en-US" dirty="0">
              <a:latin typeface="+mn-lt"/>
            </a:endParaRPr>
          </a:p>
          <a:p>
            <a:r>
              <a:rPr lang="el-GR" dirty="0" err="1">
                <a:latin typeface="+mn-lt"/>
              </a:rPr>
              <a:t>Τμ</a:t>
            </a:r>
            <a:r>
              <a:rPr lang="el-GR" dirty="0">
                <a:latin typeface="+mn-lt"/>
              </a:rPr>
              <a:t>. Ηλεκτρολόγων Μηχ. &amp; Μηχ. Υπ.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hlinkClick r:id="rId2"/>
              </a:rPr>
              <a:t>gchristoforidis@uowm.gr</a:t>
            </a:r>
            <a:r>
              <a:rPr lang="en-US" dirty="0">
                <a:latin typeface="+mn-lt"/>
              </a:rPr>
              <a:t> </a:t>
            </a:r>
            <a:endParaRPr lang="el-GR" dirty="0">
              <a:latin typeface="+mn-lt"/>
            </a:endParaRPr>
          </a:p>
          <a:p>
            <a:endParaRPr lang="en-US" dirty="0">
              <a:latin typeface="TT Norm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568075"/>
      </p:ext>
    </p:extLst>
  </p:cSld>
  <p:clrMapOvr>
    <a:masterClrMapping/>
  </p:clrMapOvr>
</p:sld>
</file>

<file path=ppt/theme/theme1.xml><?xml version="1.0" encoding="utf-8"?>
<a:theme xmlns:a="http://schemas.openxmlformats.org/drawingml/2006/main" name="SMEmPow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Παρουσίαση1" id="{7D9F6CF9-A953-4CBA-B79C-A5BA142C734B}" vid="{0004BA32-01AF-4932-B425-FDF715FF251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6356D5B473F4EAD1A124699D6B92E" ma:contentTypeVersion="9" ma:contentTypeDescription="Create a new document." ma:contentTypeScope="" ma:versionID="d880161030780e713aa55d23be962201">
  <xsd:schema xmlns:xsd="http://www.w3.org/2001/XMLSchema" xmlns:xs="http://www.w3.org/2001/XMLSchema" xmlns:p="http://schemas.microsoft.com/office/2006/metadata/properties" xmlns:ns2="4ca114e8-d38b-4d5c-b946-51393dd4a57e" targetNamespace="http://schemas.microsoft.com/office/2006/metadata/properties" ma:root="true" ma:fieldsID="6a411f3ec8d1a4c1b876be4f396a3a24" ns2:_="">
    <xsd:import namespace="4ca114e8-d38b-4d5c-b946-51393dd4a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114e8-d38b-4d5c-b946-51393dd4a5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61CFE-45F3-4F0A-9732-6C50FE5BC0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10549C-00E1-452D-B84E-78247B99D3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538C7-0F3D-4D93-ABA0-615EDEAE2BC5}">
  <ds:schemaRefs>
    <ds:schemaRef ds:uri="4ca114e8-d38b-4d5c-b946-51393dd4a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SMEmPower KoM presentation layout (Office template)</Template>
  <TotalTime>718</TotalTime>
  <Words>93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TT Norms Bold</vt:lpstr>
      <vt:lpstr>TT Norms Regular</vt:lpstr>
      <vt:lpstr>SMEmPower 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GRIGORIS PAPAGIANNIS</dc:creator>
  <cp:lastModifiedBy>GEORGIOS CHRISTOFORIDIS</cp:lastModifiedBy>
  <cp:revision>71</cp:revision>
  <dcterms:created xsi:type="dcterms:W3CDTF">2019-09-15T08:55:56Z</dcterms:created>
  <dcterms:modified xsi:type="dcterms:W3CDTF">2021-12-14T09:49:30Z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0x010100DFA6356D5B473F4EAD1A124699D6B92E</vt:lpwstr>
  </property>
</Properties>
</file>